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708" r:id="rId3"/>
  </p:sldMasterIdLst>
  <p:sldIdLst>
    <p:sldId id="256" r:id="rId4"/>
    <p:sldId id="257" r:id="rId5"/>
    <p:sldId id="263" r:id="rId6"/>
    <p:sldId id="264" r:id="rId7"/>
    <p:sldId id="258" r:id="rId8"/>
    <p:sldId id="259" r:id="rId9"/>
    <p:sldId id="262" r:id="rId10"/>
    <p:sldId id="265" r:id="rId11"/>
    <p:sldId id="260" r:id="rId12"/>
    <p:sldId id="266" r:id="rId13"/>
    <p:sldId id="267" r:id="rId14"/>
    <p:sldId id="261" r:id="rId15"/>
    <p:sldId id="268"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3EDDA59-36BB-4573-9B8C-87B034FBD38C}" type="datetimeFigureOut">
              <a:rPr lang="en-US" smtClean="0"/>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E1CB0-F525-4507-A5D7-6A67102B7947}"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EDDA59-36BB-4573-9B8C-87B034FBD38C}" type="datetimeFigureOut">
              <a:rPr lang="en-US" smtClean="0"/>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3EDDA59-36BB-4573-9B8C-87B034FBD38C}" type="datetimeFigureOut">
              <a:rPr lang="en-US" smtClean="0"/>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F3EDDA59-36BB-4573-9B8C-87B034FBD38C}" type="datetimeFigureOut">
              <a:rPr lang="en-US" smtClean="0"/>
              <a:t>1/23/2015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4D6E1CB0-F525-4507-A5D7-6A67102B794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3EDDA59-36BB-4573-9B8C-87B034FBD38C}" type="datetimeFigureOut">
              <a:rPr lang="en-US" smtClean="0"/>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3EDDA59-36BB-4573-9B8C-87B034FBD38C}" type="datetimeFigureOut">
              <a:rPr lang="en-US" smtClean="0"/>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E1CB0-F525-4507-A5D7-6A67102B794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3EDDA59-36BB-4573-9B8C-87B034FBD38C}" type="datetimeFigureOut">
              <a:rPr lang="en-US" smtClean="0"/>
              <a:t>1/23/2015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3EDDA59-36BB-4573-9B8C-87B034FBD38C}" type="datetimeFigureOut">
              <a:rPr lang="en-US" smtClean="0"/>
              <a:t>1/23/2015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3EDDA59-36BB-4573-9B8C-87B034FBD38C}" type="datetimeFigureOut">
              <a:rPr lang="en-US" smtClean="0"/>
              <a:t>1/23/2015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EDDA59-36BB-4573-9B8C-87B034FBD38C}" type="datetimeFigureOut">
              <a:rPr lang="en-US" smtClean="0"/>
              <a:t>1/23/2015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3EDDA59-36BB-4573-9B8C-87B034FBD38C}" type="datetimeFigureOut">
              <a:rPr lang="en-US" smtClean="0"/>
              <a:t>1/23/2015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EDDA59-36BB-4573-9B8C-87B034FBD38C}" type="datetimeFigureOut">
              <a:rPr lang="en-US" smtClean="0"/>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3EDDA59-36BB-4573-9B8C-87B034FBD38C}" type="datetimeFigureOut">
              <a:rPr lang="en-US" smtClean="0"/>
              <a:t>1/23/2015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4D6E1CB0-F525-4507-A5D7-6A67102B7947}"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3EDDA59-36BB-4573-9B8C-87B034FBD38C}" type="datetimeFigureOut">
              <a:rPr lang="en-US" smtClean="0"/>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3EDDA59-36BB-4573-9B8C-87B034FBD38C}" type="datetimeFigureOut">
              <a:rPr lang="en-US" smtClean="0"/>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F3EDDA59-36BB-4573-9B8C-87B034FBD38C}" type="datetimeFigureOut">
              <a:rPr lang="en-US" smtClean="0"/>
              <a:t>1/23/2015</a:t>
            </a:fld>
            <a:endParaRPr lang="en-US"/>
          </a:p>
        </p:txBody>
      </p:sp>
      <p:sp>
        <p:nvSpPr>
          <p:cNvPr id="8" name="Slide Number Placeholder 7"/>
          <p:cNvSpPr>
            <a:spLocks noGrp="1"/>
          </p:cNvSpPr>
          <p:nvPr>
            <p:ph type="sldNum" sz="quarter" idx="11"/>
          </p:nvPr>
        </p:nvSpPr>
        <p:spPr/>
        <p:txBody>
          <a:bodyPr/>
          <a:lstStyle/>
          <a:p>
            <a:fld id="{4D6E1CB0-F525-4507-A5D7-6A67102B7947}"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F3EDDA59-36BB-4573-9B8C-87B034FBD38C}" type="datetimeFigureOut">
              <a:rPr lang="en-US" smtClean="0"/>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EDDA59-36BB-4573-9B8C-87B034FBD38C}" type="datetimeFigureOut">
              <a:rPr lang="en-US" smtClean="0"/>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E1CB0-F525-4507-A5D7-6A67102B7947}" type="slidenum">
              <a:rPr lang="en-US" smtClean="0"/>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F3EDDA59-36BB-4573-9B8C-87B034FBD38C}" type="datetimeFigureOut">
              <a:rPr lang="en-US" smtClean="0"/>
              <a:t>1/23/2015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6E1CB0-F525-4507-A5D7-6A67102B7947}" type="slidenum">
              <a:rPr lang="en-US" smtClean="0"/>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F3EDDA59-36BB-4573-9B8C-87B034FBD38C}" type="datetimeFigureOut">
              <a:rPr lang="en-US" smtClean="0"/>
              <a:t>1/23/2015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D6E1CB0-F525-4507-A5D7-6A67102B7947}" type="slidenum">
              <a:rPr lang="en-US" smtClean="0"/>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3EDDA59-36BB-4573-9B8C-87B034FBD38C}" type="datetimeFigureOut">
              <a:rPr lang="en-US" smtClean="0"/>
              <a:t>1/23/2015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EDDA59-36BB-4573-9B8C-87B034FBD38C}" type="datetimeFigureOut">
              <a:rPr lang="en-US" smtClean="0"/>
              <a:t>1/23/2015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EDDA59-36BB-4573-9B8C-87B034FBD38C}" type="datetimeFigureOut">
              <a:rPr lang="en-US" smtClean="0"/>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E1CB0-F525-4507-A5D7-6A67102B7947}"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EDDA59-36BB-4573-9B8C-87B034FBD38C}" type="datetimeFigureOut">
              <a:rPr lang="en-US" smtClean="0"/>
              <a:t>1/23/2015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EDDA59-36BB-4573-9B8C-87B034FBD38C}" type="datetimeFigureOut">
              <a:rPr lang="en-US" smtClean="0"/>
              <a:t>1/23/2015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EDDA59-36BB-4573-9B8C-87B034FBD38C}" type="datetimeFigureOut">
              <a:rPr lang="en-US" smtClean="0"/>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EDDA59-36BB-4573-9B8C-87B034FBD38C}" type="datetimeFigureOut">
              <a:rPr lang="en-US" smtClean="0"/>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3EDDA59-36BB-4573-9B8C-87B034FBD38C}" type="datetimeFigureOut">
              <a:rPr lang="en-US" smtClean="0"/>
              <a:t>1/23/2015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3EDDA59-36BB-4573-9B8C-87B034FBD38C}" type="datetimeFigureOut">
              <a:rPr lang="en-US" smtClean="0"/>
              <a:t>1/23/2015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D6E1CB0-F525-4507-A5D7-6A67102B7947}"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EDDA59-36BB-4573-9B8C-87B034FBD38C}" type="datetimeFigureOut">
              <a:rPr lang="en-US" smtClean="0"/>
              <a:t>1/23/2015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EDDA59-36BB-4573-9B8C-87B034FBD38C}" type="datetimeFigureOut">
              <a:rPr lang="en-US" smtClean="0"/>
              <a:t>1/23/2015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EDDA59-36BB-4573-9B8C-87B034FBD38C}" type="datetimeFigureOut">
              <a:rPr lang="en-US" smtClean="0"/>
              <a:t>1/23/2015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6E1CB0-F525-4507-A5D7-6A67102B7947}"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EDDA59-36BB-4573-9B8C-87B034FBD38C}" type="datetimeFigureOut">
              <a:rPr lang="en-US" smtClean="0"/>
              <a:t>1/23/2015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6E1CB0-F525-4507-A5D7-6A67102B794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F3EDDA59-36BB-4573-9B8C-87B034FBD38C}" type="datetimeFigureOut">
              <a:rPr lang="en-US" smtClean="0"/>
              <a:t>1/23/2015</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4D6E1CB0-F525-4507-A5D7-6A67102B794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3EDDA59-36BB-4573-9B8C-87B034FBD38C}" type="datetimeFigureOut">
              <a:rPr lang="en-US" smtClean="0"/>
              <a:t>1/23/2015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D6E1CB0-F525-4507-A5D7-6A67102B7947}"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F3EDDA59-36BB-4573-9B8C-87B034FBD38C}" type="datetimeFigureOut">
              <a:rPr lang="en-US" smtClean="0"/>
              <a:t>1/23/2015</a:t>
            </a:fld>
            <a:endParaRPr lang="en-US"/>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n-US"/>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4D6E1CB0-F525-4507-A5D7-6A67102B7947}" type="slidenum">
              <a:rPr lang="en-US" smtClean="0"/>
              <a:t>‹#›</a:t>
            </a:fld>
            <a:endParaRPr lang="en-US"/>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PC\Desktop\images (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1" y="3462848"/>
            <a:ext cx="6629399" cy="313797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PC\Desktop\tải xuống (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4800" y="0"/>
            <a:ext cx="1219200" cy="12192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533400" y="358775"/>
            <a:ext cx="7772400" cy="1546225"/>
          </a:xfrm>
        </p:spPr>
        <p:txBody>
          <a:bodyPr>
            <a:normAutofit/>
          </a:bodyPr>
          <a:lstStyle/>
          <a:p>
            <a:r>
              <a:rPr lang="en-US" sz="3600" b="1" i="1" dirty="0">
                <a:solidFill>
                  <a:srgbClr val="FF0000"/>
                </a:solidFill>
                <a:latin typeface="Times New Roman" pitchFamily="18" charset="0"/>
                <a:cs typeface="Times New Roman" pitchFamily="18" charset="0"/>
              </a:rPr>
              <a:t>CÔNG ĐOÀN TRƯỜNG CAO ĐẲNG KỸ THUẬT LÝ TỰ TRỌNG</a:t>
            </a:r>
          </a:p>
        </p:txBody>
      </p:sp>
      <p:sp>
        <p:nvSpPr>
          <p:cNvPr id="3" name="Subtitle 2"/>
          <p:cNvSpPr>
            <a:spLocks noGrp="1"/>
          </p:cNvSpPr>
          <p:nvPr>
            <p:ph type="subTitle" idx="1"/>
          </p:nvPr>
        </p:nvSpPr>
        <p:spPr>
          <a:xfrm>
            <a:off x="609600" y="2057400"/>
            <a:ext cx="7848600" cy="1371600"/>
          </a:xfrm>
        </p:spPr>
        <p:txBody>
          <a:bodyPr>
            <a:normAutofit lnSpcReduction="10000"/>
          </a:bodyPr>
          <a:lstStyle/>
          <a:p>
            <a:r>
              <a:rPr lang="en-US" sz="2800" b="1" dirty="0">
                <a:solidFill>
                  <a:schemeClr val="tx1">
                    <a:lumMod val="95000"/>
                    <a:lumOff val="5000"/>
                  </a:schemeClr>
                </a:solidFill>
                <a:latin typeface="Times New Roman" pitchFamily="18" charset="0"/>
                <a:cs typeface="Times New Roman" pitchFamily="18" charset="0"/>
              </a:rPr>
              <a:t>BÀI THUYẾT TRÌNH</a:t>
            </a:r>
            <a:endParaRPr lang="en-US" sz="2800" dirty="0">
              <a:solidFill>
                <a:schemeClr val="tx1">
                  <a:lumMod val="95000"/>
                  <a:lumOff val="5000"/>
                </a:schemeClr>
              </a:solidFill>
              <a:latin typeface="Times New Roman" pitchFamily="18" charset="0"/>
              <a:cs typeface="Times New Roman" pitchFamily="18" charset="0"/>
            </a:endParaRPr>
          </a:p>
          <a:p>
            <a:r>
              <a:rPr lang="en-US" sz="2800" b="1" dirty="0">
                <a:solidFill>
                  <a:schemeClr val="tx1">
                    <a:lumMod val="95000"/>
                    <a:lumOff val="5000"/>
                  </a:schemeClr>
                </a:solidFill>
                <a:latin typeface="Times New Roman" pitchFamily="18" charset="0"/>
                <a:cs typeface="Times New Roman" pitchFamily="18" charset="0"/>
              </a:rPr>
              <a:t>HỘI THI VINH QUANG CÔNG ĐOÀN VIỆT NAM</a:t>
            </a:r>
            <a:endParaRPr lang="en-US" sz="2800" b="1" i="1" dirty="0">
              <a:solidFill>
                <a:schemeClr val="tx1">
                  <a:lumMod val="95000"/>
                  <a:lumOff val="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334465054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additive="base">
                                        <p:cTn id="2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 calcmode="lin" valueType="num">
                                      <p:cBhvr additive="base">
                                        <p:cTn id="3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09600"/>
            <a:ext cx="4648200" cy="5867400"/>
          </a:xfrm>
        </p:spPr>
        <p:txBody>
          <a:bodyPr>
            <a:noAutofit/>
          </a:bodyPr>
          <a:lstStyle/>
          <a:p>
            <a:r>
              <a:rPr lang="en-US" sz="2800" dirty="0" err="1">
                <a:latin typeface="Times New Roman" pitchFamily="18" charset="0"/>
                <a:cs typeface="Times New Roman" pitchFamily="18" charset="0"/>
              </a:rPr>
              <a:t>Mỗi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coi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trọng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xây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dựng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định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rõ</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mỗi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chăm</a:t>
            </a:r>
            <a:r>
              <a:rPr lang="en-US" sz="2800" dirty="0">
                <a:latin typeface="Times New Roman" pitchFamily="18" charset="0"/>
                <a:cs typeface="Times New Roman" pitchFamily="18" charset="0"/>
              </a:rPr>
              <a:t> lo </a:t>
            </a:r>
            <a:r>
              <a:rPr lang="en-US" sz="2800" dirty="0" err="1">
                <a:latin typeface="Times New Roman" pitchFamily="18" charset="0"/>
                <a:cs typeface="Times New Roman" pitchFamily="18" charset="0"/>
              </a:rPr>
              <a:t>lợi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kịp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biểu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khen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thưởng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rèn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luyện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tốt</a:t>
            </a:r>
            <a:r>
              <a:rPr lang="en-US" sz="2800" dirty="0">
                <a:latin typeface="Times New Roman" pitchFamily="18" charset="0"/>
                <a:cs typeface="Times New Roman" pitchFamily="18" charset="0"/>
              </a:rPr>
              <a:t>.</a:t>
            </a:r>
            <a:endParaRPr lang="en-US" sz="2800" dirty="0"/>
          </a:p>
        </p:txBody>
      </p:sp>
      <p:pic>
        <p:nvPicPr>
          <p:cNvPr id="7170" name="Picture 2" descr="C:\Users\PC\Desktop\images (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762000"/>
            <a:ext cx="4191000" cy="541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068932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1000" fill="hold"/>
                                        <p:tgtEl>
                                          <p:spTgt spid="7170"/>
                                        </p:tgtEl>
                                        <p:attrNameLst>
                                          <p:attrName>ppt_w</p:attrName>
                                        </p:attrNameLst>
                                      </p:cBhvr>
                                      <p:tavLst>
                                        <p:tav tm="0">
                                          <p:val>
                                            <p:fltVal val="0"/>
                                          </p:val>
                                        </p:tav>
                                        <p:tav tm="100000">
                                          <p:val>
                                            <p:strVal val="#ppt_w"/>
                                          </p:val>
                                        </p:tav>
                                      </p:tavLst>
                                    </p:anim>
                                    <p:anim calcmode="lin" valueType="num">
                                      <p:cBhvr>
                                        <p:cTn id="8" dur="1000" fill="hold"/>
                                        <p:tgtEl>
                                          <p:spTgt spid="7170"/>
                                        </p:tgtEl>
                                        <p:attrNameLst>
                                          <p:attrName>ppt_h</p:attrName>
                                        </p:attrNameLst>
                                      </p:cBhvr>
                                      <p:tavLst>
                                        <p:tav tm="0">
                                          <p:val>
                                            <p:fltVal val="0"/>
                                          </p:val>
                                        </p:tav>
                                        <p:tav tm="100000">
                                          <p:val>
                                            <p:strVal val="#ppt_h"/>
                                          </p:val>
                                        </p:tav>
                                      </p:tavLst>
                                    </p:anim>
                                    <p:anim calcmode="lin" valueType="num">
                                      <p:cBhvr>
                                        <p:cTn id="9" dur="1000" fill="hold"/>
                                        <p:tgtEl>
                                          <p:spTgt spid="7170"/>
                                        </p:tgtEl>
                                        <p:attrNameLst>
                                          <p:attrName>style.rotation</p:attrName>
                                        </p:attrNameLst>
                                      </p:cBhvr>
                                      <p:tavLst>
                                        <p:tav tm="0">
                                          <p:val>
                                            <p:fltVal val="90"/>
                                          </p:val>
                                        </p:tav>
                                        <p:tav tm="100000">
                                          <p:val>
                                            <p:fltVal val="0"/>
                                          </p:val>
                                        </p:tav>
                                      </p:tavLst>
                                    </p:anim>
                                    <p:animEffect transition="in" filter="fade">
                                      <p:cBhvr>
                                        <p:cTn id="10" dur="1000"/>
                                        <p:tgtEl>
                                          <p:spTgt spid="7170"/>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heel(1)">
                                      <p:cBhvr>
                                        <p:cTn id="15"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43400" y="914400"/>
            <a:ext cx="4572000" cy="5562600"/>
          </a:xfrm>
        </p:spPr>
        <p:txBody>
          <a:bodyPr>
            <a:normAutofit/>
          </a:bodyPr>
          <a:lstStyle/>
          <a:p>
            <a:r>
              <a:rPr lang="en-US" sz="2800" dirty="0" err="1">
                <a:latin typeface="Times New Roman" pitchFamily="18" charset="0"/>
                <a:cs typeface="Times New Roman" pitchFamily="18" charset="0"/>
              </a:rPr>
              <a:t>Phát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sở</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chúng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mỗi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mỗi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đẩy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tuyên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truyền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tưởng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tấm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Hồ</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a:t>
            </a:r>
            <a:r>
              <a:rPr lang="en-US" sz="2800" dirty="0">
                <a:latin typeface="Times New Roman" pitchFamily="18" charset="0"/>
                <a:cs typeface="Times New Roman" pitchFamily="18" charset="0"/>
              </a:rPr>
              <a:t> Minh.</a:t>
            </a:r>
            <a:endParaRPr lang="en-US" sz="2800" dirty="0"/>
          </a:p>
        </p:txBody>
      </p:sp>
      <p:pic>
        <p:nvPicPr>
          <p:cNvPr id="8194" name="Picture 2" descr="C:\Users\PC\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633" y="1066800"/>
            <a:ext cx="4170968" cy="502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597247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down)">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762000"/>
            <a:ext cx="4648200" cy="5486400"/>
          </a:xfrm>
        </p:spPr>
        <p:txBody>
          <a:bodyPr>
            <a:normAutofit/>
          </a:bodyPr>
          <a:lstStyle/>
          <a:p>
            <a:r>
              <a:rPr lang="en-US" sz="2800" dirty="0" err="1">
                <a:latin typeface="Times New Roman" pitchFamily="18" charset="0"/>
                <a:cs typeface="Times New Roman" pitchFamily="18" charset="0"/>
              </a:rPr>
              <a:t>Riêng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mỗi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chúng</a:t>
            </a:r>
            <a:r>
              <a:rPr lang="en-US" sz="2800" dirty="0">
                <a:latin typeface="Times New Roman" pitchFamily="18" charset="0"/>
                <a:cs typeface="Times New Roman" pitchFamily="18" charset="0"/>
              </a:rPr>
              <a:t> ta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tấm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trách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nhiệm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nói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giúp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rèn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luyện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9218" name="Picture 2" descr="C:\Users\PC\Desktop\images (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895350"/>
            <a:ext cx="4267200" cy="4972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74549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990600"/>
            <a:ext cx="7772400" cy="5715000"/>
          </a:xfrm>
        </p:spPr>
        <p:txBody>
          <a:bodyPr>
            <a:normAutofit/>
          </a:bodyPr>
          <a:lstStyle/>
          <a:p>
            <a:pPr marL="0" indent="0">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vậy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nói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tập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tấm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Hô</a:t>
            </a:r>
            <a:r>
              <a:rPr lang="en-US" sz="2800" dirty="0">
                <a:latin typeface="Times New Roman" pitchFamily="18" charset="0"/>
                <a:cs typeface="Times New Roman" pitchFamily="18" charset="0"/>
              </a:rPr>
              <a:t>̀ Chí Minh </a:t>
            </a:r>
            <a:r>
              <a:rPr lang="en-US" sz="2800" dirty="0" err="1">
                <a:latin typeface="Times New Roman" pitchFamily="18" charset="0"/>
                <a:cs typeface="Times New Roman" pitchFamily="18" charset="0"/>
              </a:rPr>
              <a:t>vê</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trách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nhiệm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nói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làm</a:t>
            </a:r>
            <a:r>
              <a:rPr lang="en-US" sz="2800" dirty="0">
                <a:latin typeface="Times New Roman" pitchFamily="18" charset="0"/>
                <a:cs typeface="Times New Roman" pitchFamily="18" charset="0"/>
              </a:rPr>
              <a:t>” là </a:t>
            </a:r>
            <a:r>
              <a:rPr lang="en-US" sz="2800" dirty="0" err="1">
                <a:latin typeface="Times New Roman" pitchFamily="18" charset="0"/>
                <a:cs typeface="Times New Roman" pitchFamily="18" charset="0"/>
              </a:rPr>
              <a:t>việc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thiết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nước</a:t>
            </a:r>
            <a:r>
              <a:rPr lang="en-US" sz="2800" dirty="0">
                <a:latin typeface="Times New Roman" pitchFamily="18" charset="0"/>
                <a:cs typeface="Times New Roman" pitchFamily="18" charset="0"/>
              </a:rPr>
              <a:t> ta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nay. </a:t>
            </a:r>
            <a:r>
              <a:rPr lang="en-US" sz="2800" dirty="0" err="1">
                <a:latin typeface="Times New Roman" pitchFamily="18" charset="0"/>
                <a:cs typeface="Times New Roman" pitchFamily="18" charset="0"/>
              </a:rPr>
              <a:t>Góp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dậy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truyền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đẹp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đấu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tranh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khắc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thoái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khắc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thói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xấu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nhằm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xây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dựng</a:t>
            </a:r>
            <a:r>
              <a:rPr lang="en-US" sz="2800" dirty="0">
                <a:latin typeface="Times New Roman" pitchFamily="18" charset="0"/>
                <a:cs typeface="Times New Roman" pitchFamily="18" charset="0"/>
              </a:rPr>
              <a:t> con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Việt</a:t>
            </a:r>
            <a:r>
              <a:rPr lang="en-US" sz="2800" dirty="0">
                <a:latin typeface="Times New Roman" pitchFamily="18" charset="0"/>
                <a:cs typeface="Times New Roman" pitchFamily="18" charset="0"/>
              </a:rPr>
              <a:t> Nam: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đẹp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lĩnh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minh,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Việt</a:t>
            </a:r>
            <a:r>
              <a:rPr lang="en-US" sz="2800" dirty="0">
                <a:latin typeface="Times New Roman" pitchFamily="18" charset="0"/>
                <a:cs typeface="Times New Roman" pitchFamily="18" charset="0"/>
              </a:rPr>
              <a:t> Nam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nghĩa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giàu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mạnh</a:t>
            </a:r>
            <a:r>
              <a:rPr lang="en-US" sz="2800" dirty="0">
                <a:latin typeface="Times New Roman" pitchFamily="18" charset="0"/>
                <a:cs typeface="Times New Roman" pitchFamily="18" charset="0"/>
              </a:rPr>
              <a:t>”</a:t>
            </a:r>
            <a:endParaRPr lang="en-US" sz="2800" dirty="0"/>
          </a:p>
        </p:txBody>
      </p:sp>
    </p:spTree>
    <p:extLst>
      <p:ext uri="{BB962C8B-B14F-4D97-AF65-F5344CB8AC3E}">
        <p14:creationId xmlns:p14="http://schemas.microsoft.com/office/powerpoint/2010/main" val="90933808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2209800"/>
          </a:xfrm>
        </p:spPr>
        <p:style>
          <a:lnRef idx="2">
            <a:schemeClr val="accent5"/>
          </a:lnRef>
          <a:fillRef idx="1003">
            <a:schemeClr val="dk1"/>
          </a:fillRef>
          <a:effectRef idx="0">
            <a:schemeClr val="accent5"/>
          </a:effectRef>
          <a:fontRef idx="minor">
            <a:schemeClr val="dk1"/>
          </a:fontRef>
        </p:style>
        <p:txBody>
          <a:bodyPr>
            <a:noAutofit/>
          </a:bodyPr>
          <a:lstStyle/>
          <a:p>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Câu</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hỏi</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Theo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anh</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chị</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cần</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phải</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làm</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gì</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để</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nêu</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cao</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tinh</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thần</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trách</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nhiệm</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chống</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chủ</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nghĩa</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cá</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nhân</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nói</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đi</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đôi</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với</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làm</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theo</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tư</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tưởng</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Hồ</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a:t>
            </a:r>
            <a:r>
              <a:rPr lang="en-US" sz="3200" b="1"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Chí</a:t>
            </a:r>
            <a:r>
              <a:rPr lang="en-US" sz="3200" b="1"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 Minh?</a:t>
            </a:r>
          </a:p>
        </p:txBody>
      </p:sp>
      <p:sp>
        <p:nvSpPr>
          <p:cNvPr id="3" name="Content Placeholder 2"/>
          <p:cNvSpPr>
            <a:spLocks noGrp="1"/>
          </p:cNvSpPr>
          <p:nvPr>
            <p:ph idx="1"/>
          </p:nvPr>
        </p:nvSpPr>
        <p:spPr>
          <a:xfrm>
            <a:off x="457200" y="2590800"/>
            <a:ext cx="8305800" cy="3810000"/>
          </a:xfrm>
        </p:spPr>
        <p:txBody>
          <a:bodyPr numCol="1">
            <a:noAutofit/>
          </a:bodyPr>
          <a:lstStyle/>
          <a:p>
            <a:r>
              <a:rPr lang="en-US" sz="2800" b="1" dirty="0" err="1">
                <a:latin typeface="Times New Roman" pitchFamily="18" charset="0"/>
                <a:cs typeface="Times New Roman" pitchFamily="18" charset="0"/>
              </a:rPr>
              <a:t>Nội</a:t>
            </a:r>
            <a:r>
              <a:rPr lang="en-US" sz="2800" b="1" dirty="0">
                <a:latin typeface="Times New Roman" pitchFamily="18" charset="0"/>
                <a:cs typeface="Times New Roman" pitchFamily="18" charset="0"/>
              </a:rPr>
              <a:t> dung </a:t>
            </a:r>
            <a:r>
              <a:rPr lang="en-US" sz="2800" b="1" dirty="0" err="1">
                <a:latin typeface="Times New Roman" pitchFamily="18" charset="0"/>
                <a:cs typeface="Times New Roman" pitchFamily="18" charset="0"/>
              </a:rPr>
              <a:t>bài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thuyết</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trình</a:t>
            </a:r>
            <a:r>
              <a:rPr lang="en-US" sz="2800" b="1" dirty="0">
                <a:latin typeface="Times New Roman" pitchFamily="18" charset="0"/>
                <a:cs typeface="Times New Roman" pitchFamily="18" charset="0"/>
              </a:rPr>
              <a:t>:</a:t>
            </a:r>
            <a:endParaRPr lang="en-US" sz="2800" dirty="0">
              <a:latin typeface="Times New Roman" pitchFamily="18" charset="0"/>
              <a:cs typeface="Times New Roman" pitchFamily="18" charset="0"/>
            </a:endParaRPr>
          </a:p>
          <a:p>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tịch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Hồ</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a:t>
            </a:r>
            <a:r>
              <a:rPr lang="en-US" sz="2800" dirty="0">
                <a:latin typeface="Times New Roman" pitchFamily="18" charset="0"/>
                <a:cs typeface="Times New Roman" pitchFamily="18" charset="0"/>
              </a:rPr>
              <a:t> Minh - </a:t>
            </a:r>
            <a:r>
              <a:rPr lang="en-US" sz="2800" dirty="0" err="1">
                <a:latin typeface="Times New Roman" pitchFamily="18" charset="0"/>
                <a:cs typeface="Times New Roman" pitchFamily="18" charset="0"/>
              </a:rPr>
              <a:t>Lãnh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thầy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Việt</a:t>
            </a:r>
            <a:r>
              <a:rPr lang="en-US" sz="2800" dirty="0">
                <a:latin typeface="Times New Roman" pitchFamily="18" charset="0"/>
                <a:cs typeface="Times New Roman" pitchFamily="18" charset="0"/>
              </a:rPr>
              <a:t> Nam, </a:t>
            </a:r>
            <a:r>
              <a:rPr lang="en-US" sz="2800" dirty="0" err="1">
                <a:latin typeface="Times New Roman" pitchFamily="18" charset="0"/>
                <a:cs typeface="Times New Roman" pitchFamily="18" charset="0"/>
              </a:rPr>
              <a:t>Anh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hùng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tộc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Danh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hóa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nhưng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chúng</a:t>
            </a:r>
            <a:r>
              <a:rPr lang="en-US" sz="2800" dirty="0">
                <a:latin typeface="Times New Roman" pitchFamily="18" charset="0"/>
                <a:cs typeface="Times New Roman" pitchFamily="18" charset="0"/>
              </a:rPr>
              <a:t> ta di </a:t>
            </a:r>
            <a:r>
              <a:rPr lang="en-US" sz="2800" dirty="0" err="1">
                <a:latin typeface="Times New Roman" pitchFamily="18" charset="0"/>
                <a:cs typeface="Times New Roman" pitchFamily="18" charset="0"/>
              </a:rPr>
              <a:t>sản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thần</a:t>
            </a:r>
            <a:r>
              <a:rPr lang="en-US" sz="2800" dirty="0">
                <a:latin typeface="Times New Roman" pitchFamily="18" charset="0"/>
                <a:cs typeface="Times New Roman" pitchFamily="18" charset="0"/>
              </a:rPr>
              <a:t> to </a:t>
            </a:r>
            <a:r>
              <a:rPr lang="en-US" sz="2800" dirty="0" err="1">
                <a:latin typeface="Times New Roman" pitchFamily="18" charset="0"/>
                <a:cs typeface="Times New Roman" pitchFamily="18" charset="0"/>
              </a:rPr>
              <a:t>lớn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tưởng</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biệt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tưởng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mạng</a:t>
            </a:r>
            <a:r>
              <a:rPr lang="en-US" sz="2800" dirty="0">
                <a:latin typeface="Times New Roman" pitchFamily="18" charset="0"/>
                <a:cs typeface="Times New Roman" pitchFamily="18" charset="0"/>
              </a:rPr>
              <a:t>.</a:t>
            </a:r>
          </a:p>
          <a:p>
            <a:endParaRPr lang="en-US" sz="2800" dirty="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14748951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371600"/>
            <a:ext cx="8610600" cy="5105400"/>
          </a:xfrm>
        </p:spPr>
        <p:txBody>
          <a:bodyPr>
            <a:normAutofit/>
          </a:bodyPr>
          <a:lstStyle/>
          <a:p>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tịch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Hồ</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a:t>
            </a:r>
            <a:r>
              <a:rPr lang="en-US" sz="2800" dirty="0">
                <a:latin typeface="Times New Roman" pitchFamily="18" charset="0"/>
                <a:cs typeface="Times New Roman" pitchFamily="18" charset="0"/>
              </a:rPr>
              <a:t> Minh </a:t>
            </a:r>
            <a:r>
              <a:rPr lang="en-US" sz="2800" dirty="0" err="1">
                <a:latin typeface="Times New Roman" pitchFamily="18" charset="0"/>
                <a:cs typeface="Times New Roman" pitchFamily="18" charset="0"/>
              </a:rPr>
              <a:t>khẳng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định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gốc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tộc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nghĩa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giỏi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mấy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lãnh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dưng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rèn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luyện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nghĩa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nói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rèn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luyện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mạng</a:t>
            </a:r>
            <a:r>
              <a:rPr lang="en-US" sz="2800" dirty="0">
                <a:latin typeface="Times New Roman" pitchFamily="18" charset="0"/>
                <a:cs typeface="Times New Roman" pitchFamily="18" charset="0"/>
              </a:rPr>
              <a:t>.</a:t>
            </a:r>
            <a:endParaRPr lang="en-US" sz="2800" dirty="0"/>
          </a:p>
        </p:txBody>
      </p:sp>
    </p:spTree>
    <p:extLst>
      <p:ext uri="{BB962C8B-B14F-4D97-AF65-F5344CB8AC3E}">
        <p14:creationId xmlns:p14="http://schemas.microsoft.com/office/powerpoint/2010/main" val="2327936596"/>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4038600"/>
          </a:xfrm>
        </p:spPr>
        <p:txBody>
          <a:bodyPr>
            <a:noAutofit/>
          </a:bodyPr>
          <a:lstStyle/>
          <a:p>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xây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dựng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triển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con </a:t>
            </a:r>
            <a:r>
              <a:rPr lang="en-US" sz="2800" dirty="0" err="1">
                <a:latin typeface="Times New Roman" pitchFamily="18" charset="0"/>
                <a:cs typeface="Times New Roman" pitchFamily="18" charset="0"/>
              </a:rPr>
              <a:t>đường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nghĩa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vẫn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còn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phận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nhỏ</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thoái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phẩm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niềm</a:t>
            </a:r>
            <a:r>
              <a:rPr lang="en-US" sz="2800" dirty="0">
                <a:latin typeface="Times New Roman" pitchFamily="18" charset="0"/>
                <a:cs typeface="Times New Roman" pitchFamily="18" charset="0"/>
              </a:rPr>
              <a:t> tin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gây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xúc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luận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ảnh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hưởng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triển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nước</a:t>
            </a:r>
            <a:r>
              <a:rPr lang="en-US" sz="2800" dirty="0">
                <a:latin typeface="Times New Roman" pitchFamily="18" charset="0"/>
                <a:cs typeface="Times New Roman" pitchFamily="18" charset="0"/>
              </a:rPr>
              <a:t>.</a:t>
            </a:r>
            <a:endParaRPr lang="en-US" sz="2800" dirty="0"/>
          </a:p>
        </p:txBody>
      </p:sp>
      <p:pic>
        <p:nvPicPr>
          <p:cNvPr id="2050" name="Picture 2" descr="C:\Users\PC\Desktop\images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7750" y="4329600"/>
            <a:ext cx="3048000" cy="23760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PC\Desktop\images (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4329600"/>
            <a:ext cx="3048000" cy="237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0708675"/>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heel(1)">
                                      <p:cBhvr>
                                        <p:cTn id="7" dur="2000"/>
                                        <p:tgtEl>
                                          <p:spTgt spid="2050"/>
                                        </p:tgtEl>
                                      </p:cBhvr>
                                    </p:animEffect>
                                  </p:childTnLst>
                                </p:cTn>
                              </p:par>
                              <p:par>
                                <p:cTn id="8" presetID="21" presetClass="entr" presetSubtype="1"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wheel(1)">
                                      <p:cBhvr>
                                        <p:cTn id="10" dur="2000"/>
                                        <p:tgtEl>
                                          <p:spTgt spid="2051"/>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circle(in)">
                                      <p:cBhvr>
                                        <p:cTn id="15"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3733800"/>
          </a:xfrm>
        </p:spPr>
        <p:txBody>
          <a:bodyPr>
            <a:noAutofit/>
          </a:bodyPr>
          <a:lstStyle/>
          <a:p>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nay,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đổi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nước</a:t>
            </a:r>
            <a:r>
              <a:rPr lang="en-US" sz="2800" dirty="0">
                <a:latin typeface="Times New Roman" pitchFamily="18" charset="0"/>
                <a:cs typeface="Times New Roman" pitchFamily="18" charset="0"/>
              </a:rPr>
              <a:t> ta </a:t>
            </a:r>
            <a:r>
              <a:rPr lang="en-US" sz="2800" dirty="0" err="1">
                <a:latin typeface="Times New Roman" pitchFamily="18" charset="0"/>
                <a:cs typeface="Times New Roman" pitchFamily="18" charset="0"/>
              </a:rPr>
              <a:t>đã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đặt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yêu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ngày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phẩm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con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Việt</a:t>
            </a:r>
            <a:r>
              <a:rPr lang="en-US" sz="2800" dirty="0">
                <a:latin typeface="Times New Roman" pitchFamily="18" charset="0"/>
                <a:cs typeface="Times New Roman" pitchFamily="18" charset="0"/>
              </a:rPr>
              <a:t> Nam, </a:t>
            </a:r>
            <a:r>
              <a:rPr lang="en-US" sz="2800" dirty="0" err="1">
                <a:latin typeface="Times New Roman" pitchFamily="18" charset="0"/>
                <a:cs typeface="Times New Roman" pitchFamily="18" charset="0"/>
              </a:rPr>
              <a:t>đồng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thuận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rèn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luyện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tấm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Hồ</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a:t>
            </a:r>
            <a:r>
              <a:rPr lang="en-US" sz="2800" dirty="0">
                <a:latin typeface="Times New Roman" pitchFamily="18" charset="0"/>
                <a:cs typeface="Times New Roman" pitchFamily="18" charset="0"/>
              </a:rPr>
              <a:t> Minh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trách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nhiệm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nói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hợp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nay </a:t>
            </a:r>
            <a:r>
              <a:rPr lang="en-US" sz="2800" dirty="0" err="1">
                <a:latin typeface="Times New Roman" pitchFamily="18" charset="0"/>
                <a:cs typeface="Times New Roman" pitchFamily="18" charset="0"/>
              </a:rPr>
              <a:t>chúng</a:t>
            </a:r>
            <a:r>
              <a:rPr lang="en-US" sz="2800" dirty="0">
                <a:latin typeface="Times New Roman" pitchFamily="18" charset="0"/>
                <a:cs typeface="Times New Roman" pitchFamily="18" charset="0"/>
              </a:rPr>
              <a:t> ta </a:t>
            </a:r>
            <a:r>
              <a:rPr lang="en-US" sz="2800" dirty="0" err="1">
                <a:latin typeface="Times New Roman" pitchFamily="18" charset="0"/>
                <a:cs typeface="Times New Roman" pitchFamily="18" charset="0"/>
              </a:rPr>
              <a:t>cần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67200" y="3784450"/>
            <a:ext cx="4572000" cy="2540150"/>
          </a:xfrm>
        </p:spPr>
      </p:pic>
    </p:spTree>
    <p:extLst>
      <p:ext uri="{BB962C8B-B14F-4D97-AF65-F5344CB8AC3E}">
        <p14:creationId xmlns:p14="http://schemas.microsoft.com/office/powerpoint/2010/main" val="116793340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62000"/>
          </a:xfrm>
        </p:spPr>
        <p:txBody>
          <a:bodyPr>
            <a:normAutofit/>
          </a:bodyPr>
          <a:lstStyle/>
          <a:p>
            <a:r>
              <a:rPr lang="en-US" sz="2800" b="1" dirty="0" err="1">
                <a:latin typeface="Times New Roman" pitchFamily="18" charset="0"/>
                <a:cs typeface="Times New Roman" pitchFamily="18" charset="0"/>
              </a:rPr>
              <a:t>Đối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với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mỗi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cá</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nhân</a:t>
            </a:r>
            <a:r>
              <a:rPr lang="en-US" sz="2800" b="1" dirty="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143001"/>
            <a:ext cx="8229600" cy="2819400"/>
          </a:xfrm>
        </p:spPr>
        <p:txBody>
          <a:bodyPr>
            <a:normAutofit/>
          </a:bodyPr>
          <a:lstStyle/>
          <a:p>
            <a:pPr lvl="0"/>
            <a:r>
              <a:rPr lang="en-US" sz="2800" dirty="0" err="1">
                <a:latin typeface="Times New Roman" pitchFamily="18" charset="0"/>
                <a:cs typeface="Times New Roman" pitchFamily="18" charset="0"/>
              </a:rPr>
              <a:t>Mỗi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dưỡng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rèn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luyện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tưởng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tấm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Hồ</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a:t>
            </a:r>
            <a:r>
              <a:rPr lang="en-US" sz="2800" dirty="0">
                <a:latin typeface="Times New Roman" pitchFamily="18" charset="0"/>
                <a:cs typeface="Times New Roman" pitchFamily="18" charset="0"/>
              </a:rPr>
              <a:t> Minh. </a:t>
            </a:r>
            <a:r>
              <a:rPr lang="en-US" sz="2800" dirty="0" err="1">
                <a:latin typeface="Times New Roman" pitchFamily="18" charset="0"/>
                <a:cs typeface="Times New Roman" pitchFamily="18" charset="0"/>
              </a:rPr>
              <a:t>Đây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trọng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đầu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xuyên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lâu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bởi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nhận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đúng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đúng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rèn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luyện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quả</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3074" name="Picture 2" descr="C:\Users\PC\Desktop\images (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3429000"/>
            <a:ext cx="5105400" cy="327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51899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57600" y="381000"/>
            <a:ext cx="5029200" cy="6172200"/>
          </a:xfrm>
        </p:spPr>
        <p:txBody>
          <a:bodyPr>
            <a:normAutofit/>
          </a:bodyPr>
          <a:lstStyle/>
          <a:p>
            <a:pPr lvl="0"/>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chấp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đồng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chấp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túc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định</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nơi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a:t>
            </a:r>
          </a:p>
          <a:p>
            <a:pPr lvl="0"/>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ý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đúng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đắn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mọi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ngừng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nâng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ngừng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nhằm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ngày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yêu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giao</a:t>
            </a:r>
            <a:r>
              <a:rPr lang="en-US" sz="2800" dirty="0">
                <a:latin typeface="Times New Roman" pitchFamily="18" charset="0"/>
                <a:cs typeface="Times New Roman" pitchFamily="18" charset="0"/>
              </a:rPr>
              <a:t>.</a:t>
            </a:r>
            <a:endParaRPr lang="en-US" sz="2800" dirty="0"/>
          </a:p>
        </p:txBody>
      </p:sp>
      <p:pic>
        <p:nvPicPr>
          <p:cNvPr id="4098" name="Picture 2" descr="C:\Users\PC\Desktop\images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533400"/>
            <a:ext cx="3581400" cy="586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4914041"/>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953000"/>
            <a:ext cx="8229600" cy="1752600"/>
          </a:xfrm>
        </p:spPr>
        <p:txBody>
          <a:bodyPr>
            <a:normAutofit lnSpcReduction="10000"/>
          </a:bodyPr>
          <a:lstStyle/>
          <a:p>
            <a:pPr algn="just"/>
            <a:r>
              <a:rPr lang="en-US" sz="2800" dirty="0" err="1">
                <a:latin typeface="Times New Roman" pitchFamily="18" charset="0"/>
                <a:cs typeface="Times New Roman" pitchFamily="18" charset="0"/>
              </a:rPr>
              <a:t>Mỗi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bỏ</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hưởng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kỷ</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biết</a:t>
            </a:r>
            <a:r>
              <a:rPr lang="en-US" sz="2800" dirty="0">
                <a:latin typeface="Times New Roman" pitchFamily="18" charset="0"/>
                <a:cs typeface="Times New Roman" pitchFamily="18" charset="0"/>
              </a:rPr>
              <a:t> chia </a:t>
            </a:r>
            <a:r>
              <a:rPr lang="en-US" sz="2800" dirty="0" err="1">
                <a:latin typeface="Times New Roman" pitchFamily="18" charset="0"/>
                <a:cs typeface="Times New Roman" pitchFamily="18" charset="0"/>
              </a:rPr>
              <a:t>sẻ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tâm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mọi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a:t>
            </a:r>
            <a:endParaRPr lang="en-US" sz="2800" dirty="0"/>
          </a:p>
        </p:txBody>
      </p:sp>
      <p:pic>
        <p:nvPicPr>
          <p:cNvPr id="5122" name="Picture 2" descr="C:\Users\PC\Desktop\images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457200"/>
            <a:ext cx="6477000" cy="4445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768047"/>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ipe(down)">
                                      <p:cBhvr>
                                        <p:cTn id="7" dur="580">
                                          <p:stCondLst>
                                            <p:cond delay="0"/>
                                          </p:stCondLst>
                                        </p:cTn>
                                        <p:tgtEl>
                                          <p:spTgt spid="5122"/>
                                        </p:tgtEl>
                                      </p:cBhvr>
                                    </p:animEffect>
                                    <p:anim calcmode="lin" valueType="num">
                                      <p:cBhvr>
                                        <p:cTn id="8" dur="1822" tmFilter="0,0; 0.14,0.36; 0.43,0.73; 0.71,0.91; 1.0,1.0">
                                          <p:stCondLst>
                                            <p:cond delay="0"/>
                                          </p:stCondLst>
                                        </p:cTn>
                                        <p:tgtEl>
                                          <p:spTgt spid="51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1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1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1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122"/>
                                        </p:tgtEl>
                                        <p:attrNameLst>
                                          <p:attrName>ppt_y</p:attrName>
                                        </p:attrNameLst>
                                      </p:cBhvr>
                                      <p:tavLst>
                                        <p:tav tm="0" fmla="#ppt_y-sin(pi*$)/81">
                                          <p:val>
                                            <p:fltVal val="0"/>
                                          </p:val>
                                        </p:tav>
                                        <p:tav tm="100000">
                                          <p:val>
                                            <p:fltVal val="1"/>
                                          </p:val>
                                        </p:tav>
                                      </p:tavLst>
                                    </p:anim>
                                    <p:animScale>
                                      <p:cBhvr>
                                        <p:cTn id="13" dur="26">
                                          <p:stCondLst>
                                            <p:cond delay="650"/>
                                          </p:stCondLst>
                                        </p:cTn>
                                        <p:tgtEl>
                                          <p:spTgt spid="5122"/>
                                        </p:tgtEl>
                                      </p:cBhvr>
                                      <p:to x="100000" y="60000"/>
                                    </p:animScale>
                                    <p:animScale>
                                      <p:cBhvr>
                                        <p:cTn id="14" dur="166" decel="50000">
                                          <p:stCondLst>
                                            <p:cond delay="676"/>
                                          </p:stCondLst>
                                        </p:cTn>
                                        <p:tgtEl>
                                          <p:spTgt spid="5122"/>
                                        </p:tgtEl>
                                      </p:cBhvr>
                                      <p:to x="100000" y="100000"/>
                                    </p:animScale>
                                    <p:animScale>
                                      <p:cBhvr>
                                        <p:cTn id="15" dur="26">
                                          <p:stCondLst>
                                            <p:cond delay="1312"/>
                                          </p:stCondLst>
                                        </p:cTn>
                                        <p:tgtEl>
                                          <p:spTgt spid="5122"/>
                                        </p:tgtEl>
                                      </p:cBhvr>
                                      <p:to x="100000" y="80000"/>
                                    </p:animScale>
                                    <p:animScale>
                                      <p:cBhvr>
                                        <p:cTn id="16" dur="166" decel="50000">
                                          <p:stCondLst>
                                            <p:cond delay="1338"/>
                                          </p:stCondLst>
                                        </p:cTn>
                                        <p:tgtEl>
                                          <p:spTgt spid="5122"/>
                                        </p:tgtEl>
                                      </p:cBhvr>
                                      <p:to x="100000" y="100000"/>
                                    </p:animScale>
                                    <p:animScale>
                                      <p:cBhvr>
                                        <p:cTn id="17" dur="26">
                                          <p:stCondLst>
                                            <p:cond delay="1642"/>
                                          </p:stCondLst>
                                        </p:cTn>
                                        <p:tgtEl>
                                          <p:spTgt spid="5122"/>
                                        </p:tgtEl>
                                      </p:cBhvr>
                                      <p:to x="100000" y="90000"/>
                                    </p:animScale>
                                    <p:animScale>
                                      <p:cBhvr>
                                        <p:cTn id="18" dur="166" decel="50000">
                                          <p:stCondLst>
                                            <p:cond delay="1668"/>
                                          </p:stCondLst>
                                        </p:cTn>
                                        <p:tgtEl>
                                          <p:spTgt spid="5122"/>
                                        </p:tgtEl>
                                      </p:cBhvr>
                                      <p:to x="100000" y="100000"/>
                                    </p:animScale>
                                    <p:animScale>
                                      <p:cBhvr>
                                        <p:cTn id="19" dur="26">
                                          <p:stCondLst>
                                            <p:cond delay="1808"/>
                                          </p:stCondLst>
                                        </p:cTn>
                                        <p:tgtEl>
                                          <p:spTgt spid="5122"/>
                                        </p:tgtEl>
                                      </p:cBhvr>
                                      <p:to x="100000" y="95000"/>
                                    </p:animScale>
                                    <p:animScale>
                                      <p:cBhvr>
                                        <p:cTn id="20" dur="166" decel="50000">
                                          <p:stCondLst>
                                            <p:cond delay="1834"/>
                                          </p:stCondLst>
                                        </p:cTn>
                                        <p:tgtEl>
                                          <p:spTgt spid="51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randombar(horizontal)">
                                      <p:cBhvr>
                                        <p:cTn id="2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normAutofit/>
          </a:bodyPr>
          <a:lstStyle/>
          <a:p>
            <a:r>
              <a:rPr lang="en-US" sz="2800" b="1" dirty="0" err="1">
                <a:latin typeface="Times New Roman" pitchFamily="18" charset="0"/>
                <a:cs typeface="Times New Roman" pitchFamily="18" charset="0"/>
              </a:rPr>
              <a:t>Đối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với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mỗi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tổ</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chức</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cần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phải</a:t>
            </a:r>
            <a:r>
              <a:rPr lang="en-US" sz="2800" b="1"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3505200"/>
            <a:ext cx="8229600" cy="3200400"/>
          </a:xfrm>
        </p:spPr>
        <p:txBody>
          <a:bodyPr>
            <a:noAutofit/>
          </a:bodyPr>
          <a:lstStyle/>
          <a:p>
            <a:pPr lvl="0"/>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Nâng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lượng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xây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dựng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Trung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ương</a:t>
            </a:r>
            <a:r>
              <a:rPr lang="en-US" sz="2800" dirty="0">
                <a:latin typeface="Times New Roman" pitchFamily="18" charset="0"/>
                <a:cs typeface="Times New Roman" pitchFamily="18" charset="0"/>
              </a:rPr>
              <a:t> 4 </a:t>
            </a:r>
            <a:r>
              <a:rPr lang="en-US" sz="2800" dirty="0" err="1">
                <a:latin typeface="Times New Roman" pitchFamily="18" charset="0"/>
                <a:cs typeface="Times New Roman" pitchFamily="18" charset="0"/>
              </a:rPr>
              <a:t>khóa</a:t>
            </a:r>
            <a:r>
              <a:rPr lang="en-US" sz="2800" dirty="0">
                <a:latin typeface="Times New Roman" pitchFamily="18" charset="0"/>
                <a:cs typeface="Times New Roman" pitchFamily="18" charset="0"/>
              </a:rPr>
              <a:t> XI,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nhìn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nang</a:t>
            </a:r>
            <a:r>
              <a:rPr lang="en-US" sz="2800" dirty="0">
                <a:latin typeface="Times New Roman" pitchFamily="18" charset="0"/>
                <a:cs typeface="Times New Roman" pitchFamily="18" charset="0"/>
              </a:rPr>
              <a:t>, né </a:t>
            </a:r>
            <a:r>
              <a:rPr lang="en-US" sz="2800" dirty="0" err="1">
                <a:latin typeface="Times New Roman" pitchFamily="18" charset="0"/>
                <a:cs typeface="Times New Roman" pitchFamily="18" charset="0"/>
              </a:rPr>
              <a:t>tránh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ý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phê</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phê</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bình</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6146" name="Picture 2" descr="C:\Users\PC\Desktop\tải xuố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047750"/>
            <a:ext cx="6629400" cy="2533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076452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strips(downLeft)">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wheel(1)">
                                      <p:cBhvr>
                                        <p:cTn id="19"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TotalTime>
  <Words>954</Words>
  <Application>Microsoft Office PowerPoint</Application>
  <PresentationFormat>On-screen Show (4:3)</PresentationFormat>
  <Paragraphs>20</Paragraphs>
  <Slides>13</Slides>
  <Notes>0</Notes>
  <HiddenSlides>0</HiddenSlides>
  <MMClips>0</MMClips>
  <ScaleCrop>false</ScaleCrop>
  <HeadingPairs>
    <vt:vector size="4" baseType="variant">
      <vt:variant>
        <vt:lpstr>Theme</vt:lpstr>
      </vt:variant>
      <vt:variant>
        <vt:i4>3</vt:i4>
      </vt:variant>
      <vt:variant>
        <vt:lpstr>Slide Titles</vt:lpstr>
      </vt:variant>
      <vt:variant>
        <vt:i4>13</vt:i4>
      </vt:variant>
    </vt:vector>
  </HeadingPairs>
  <TitlesOfParts>
    <vt:vector size="16" baseType="lpstr">
      <vt:lpstr>Clarity</vt:lpstr>
      <vt:lpstr>Flow</vt:lpstr>
      <vt:lpstr>Executive</vt:lpstr>
      <vt:lpstr>CÔNG ĐOÀN TRƯỜNG CAO ĐẲNG KỸ THUẬT LÝ TỰ TRỌNG</vt:lpstr>
      <vt:lpstr>Câu hỏi: Theo anh (chị) cần phải làm gì để nêu cao tinh thần trách nhiệm, chống chủ nghĩa cá nhân, nói đi đôi với làm theo tư tưởng Hồ Chí Minh?</vt:lpstr>
      <vt:lpstr>PowerPoint Presentation</vt:lpstr>
      <vt:lpstr>PowerPoint Presentation</vt:lpstr>
      <vt:lpstr>Hiện nay, sự nghiệp đổi mới của nước ta đã và đang đặt ra những yêu cầu ngày càng  về những phẩm chất đạo đức cho con người Việt Nam, đồng thời tạo ra những thuận lợi và những thử thách mới đối với việc rèn luyện đạo đức vì vậy để việc học tập và làm theo tấm gương đạo đức Hồ Chí Minh về “Nêu cao tinh thần trách nhiệm, chống chủ nghĩa cá nhân, nói đi đôi với làm” đạt được kết quả tốt, phù hợp với giai đoạn hiện nay chúng ta cần phải:</vt:lpstr>
      <vt:lpstr>Đối với mỗi cá nhân:</vt:lpstr>
      <vt:lpstr>PowerPoint Presentation</vt:lpstr>
      <vt:lpstr>PowerPoint Presentation</vt:lpstr>
      <vt:lpstr>Đối với mỗi tổ chức cần phải:</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CÔNG ĐOÀN TRƯỜNG CAO ĐẲNG KỸ THUẬT LÝ TỰ TRỌNG</dc:title>
  <dc:creator>PC</dc:creator>
  <cp:lastModifiedBy>PC</cp:lastModifiedBy>
  <cp:revision>10</cp:revision>
  <dcterms:created xsi:type="dcterms:W3CDTF">2015-01-23T04:27:37Z</dcterms:created>
  <dcterms:modified xsi:type="dcterms:W3CDTF">2015-01-23T06:55:55Z</dcterms:modified>
</cp:coreProperties>
</file>